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4" r:id="rId1"/>
  </p:sldMasterIdLst>
  <p:sldIdLst>
    <p:sldId id="256" r:id="rId2"/>
    <p:sldId id="257" r:id="rId3"/>
    <p:sldId id="266" r:id="rId4"/>
    <p:sldId id="268" r:id="rId5"/>
    <p:sldId id="270" r:id="rId6"/>
    <p:sldId id="271" r:id="rId7"/>
    <p:sldId id="278" r:id="rId8"/>
    <p:sldId id="258" r:id="rId9"/>
    <p:sldId id="264" r:id="rId10"/>
    <p:sldId id="277" r:id="rId11"/>
    <p:sldId id="262" r:id="rId1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6D574E7E-AA84-BD4E-AB10-F59F808A5F26}">
          <p14:sldIdLst>
            <p14:sldId id="256"/>
            <p14:sldId id="257"/>
            <p14:sldId id="266"/>
            <p14:sldId id="268"/>
            <p14:sldId id="270"/>
            <p14:sldId id="271"/>
            <p14:sldId id="278"/>
            <p14:sldId id="258"/>
            <p14:sldId id="264"/>
            <p14:sldId id="277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405"/>
  </p:normalViewPr>
  <p:slideViewPr>
    <p:cSldViewPr snapToGrid="0" snapToObjects="1">
      <p:cViewPr varScale="1">
        <p:scale>
          <a:sx n="72" d="100"/>
          <a:sy n="72" d="100"/>
        </p:scale>
        <p:origin x="6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602AD44-B089-AB4D-B988-E4D9D3171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9E5DE69-40D8-A949-8092-C4A483BF53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AC2FCC9-CD5E-6B4E-A05E-217106559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D04246-38A1-6745-84E6-571460223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E3022B5-8DFE-A943-80B4-EB294CF41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496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EE4AE0-5C37-FD48-BFED-C6E06D10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C6C0485-8736-2540-B234-B807F3595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F148DB-DB3F-AB43-8C98-AFC51FA5B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46C7A09-7D62-6946-84E2-BA0726D2A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2FDA91-4CFF-1345-B5A4-3B3D49C5E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63379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E104CE0-7725-9645-8BFF-057D4F22AE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4CEDAAD-B03D-8041-8606-2F4C0B15A9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EFC87F-1DB3-2847-8FB0-EDF0B6AF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E93857-AED6-6443-930D-46E08EA10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3A734A-66FE-6C4E-BAF7-B8BA912D7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6904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C5DA1-E93B-C846-B890-8A6DCE0DA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56428-7A8E-3B41-9295-64582BB88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52E7A7-5B33-1841-9187-6A53BBFD0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7F7519-9C81-EC42-AC94-F71F481C5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FD163A-D840-6240-AC2D-7FA794182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52262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5C41AD-CA43-4343-9258-CADC33D5B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723B9E-7C57-804E-B752-55DAA244A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7857F-22B0-F243-9493-02954D49D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F8D1A4-436F-DC41-AA92-AB6E52646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29D279-F36E-694D-86CA-DF6D72662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094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1D4EB6-81E6-AA43-B264-C8B9962A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770D27-1A20-CE4F-B226-84DF56A33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8E08D20-B925-D744-8B50-052DE536E0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59BE6F-3D4B-5E4A-99A1-6BF0A86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CE9680-3D25-2643-90AD-306430663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3889CE-CF8A-224D-9629-18C18295E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4927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A5697E-F629-154B-9C77-7067D0F22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0B4C48-5494-9740-9119-6629D6356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86B60DF-6688-FA44-AA5E-D7E998B51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A0116CC-7969-8D4B-937C-BDB909DEE9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D20A1F6-2721-944D-8805-26FA43794A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AF9A7D-951F-2749-A830-C8FB39225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FBDC83F-4CFF-FE45-9F3C-D06B39CE9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C935DB8-0601-3E49-80FF-F8760ED4B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30599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3C92A1-6A4E-7B47-9AC1-E007397B9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B23E873-CC25-0A4F-94D2-9D6008F8F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06469C-AF00-9948-8559-E16383179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8E89C83-4D43-9145-B9EC-CE5CAE005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1678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7370F62-B4F6-F040-91E0-4CB53AE07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B4A50EE-4FAE-BB43-8082-4330BF7B0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E1042F2-AFDF-CC43-B88E-EF83C801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995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F143A1-F684-D549-8B08-B8EBDE21E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DAAF9E-2663-E74D-B88C-F589F3781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6490CB2-EECD-9442-A260-EE4BF40DB4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D9A3C2E-852A-0846-80E1-71038C3CC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E718D16-3B4C-6649-B518-D90FF7F4C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73BCBE1-B90E-E248-A1F7-D1AC895EB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31598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3AB7B5-1D39-764B-B7A5-9AD561523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5583437-5A00-194F-B5CE-45EBE75B95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C689C3-19CC-AF4D-9BE6-D426922E36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F99AC7-82C6-ED4C-ACED-FF8408B19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7AF3114-AF4D-F64D-A6BF-C5C6CF76B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EFBCAE-2AAB-B549-9C10-71069C434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27624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8B13CDB-F2A0-0D4D-A352-07D81D79F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D0DF888-6942-AB4E-AAF4-9B92B192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0C5F538-8690-E144-8ECB-31A30FD7D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6CA2A-21CC-1F49-AF07-F2622CFB03C3}" type="datetimeFigureOut">
              <a:rPr lang="es-CL" smtClean="0"/>
              <a:t>02-05-2023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110ACD-E431-4447-B96D-76E1464DC1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6B36C1-D357-C945-A6F9-5333C1511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D2BAC-7F26-FE44-9516-A7CEFE10744F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8891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7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8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0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9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264C81-0AA9-1B48-B320-E4AE17F3ED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6706" y="2161381"/>
            <a:ext cx="6968247" cy="1494377"/>
          </a:xfrm>
        </p:spPr>
        <p:txBody>
          <a:bodyPr>
            <a:noAutofit/>
          </a:bodyPr>
          <a:lstStyle/>
          <a:p>
            <a:r>
              <a:rPr lang="es-ES" sz="4400" b="1" spc="300" dirty="0">
                <a:solidFill>
                  <a:schemeClr val="accent1">
                    <a:lumMod val="75000"/>
                  </a:schemeClr>
                </a:solidFill>
                <a:latin typeface="Museo Slab 700" panose="02000000000000000000" pitchFamily="2" charset="77"/>
              </a:rPr>
              <a:t>INFECCIONES RESPIRATORIAS AGUDAS (IRA)</a:t>
            </a:r>
            <a:endParaRPr lang="es-CL" sz="4400" b="1" spc="300" dirty="0">
              <a:solidFill>
                <a:schemeClr val="accent1">
                  <a:lumMod val="75000"/>
                </a:schemeClr>
              </a:solidFill>
              <a:latin typeface="Museo Slab 700" panose="02000000000000000000" pitchFamily="2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02EE8D1-CE16-0740-B3E3-05A75A8065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6707" y="3819550"/>
            <a:ext cx="6968247" cy="444844"/>
          </a:xfrm>
        </p:spPr>
        <p:txBody>
          <a:bodyPr/>
          <a:lstStyle/>
          <a:p>
            <a:r>
              <a:rPr lang="es-ES" b="1" spc="160" dirty="0">
                <a:solidFill>
                  <a:schemeClr val="accent5">
                    <a:lumMod val="75000"/>
                  </a:schemeClr>
                </a:solidFill>
                <a:latin typeface="gobCL" pitchFamily="2" charset="77"/>
              </a:rPr>
              <a:t>Unidad de Epidemiología SEREMI de Salud</a:t>
            </a:r>
            <a:endParaRPr lang="es-CL" b="1" spc="160" dirty="0">
              <a:solidFill>
                <a:schemeClr val="accent5">
                  <a:lumMod val="75000"/>
                </a:schemeClr>
              </a:solidFill>
              <a:latin typeface="gobCL" pitchFamily="2" charset="77"/>
            </a:endParaRPr>
          </a:p>
        </p:txBody>
      </p:sp>
      <p:pic>
        <p:nvPicPr>
          <p:cNvPr id="4" name="Marcador de contenido 9">
            <a:extLst>
              <a:ext uri="{FF2B5EF4-FFF2-40B4-BE49-F238E27FC236}">
                <a16:creationId xmlns:a16="http://schemas.microsoft.com/office/drawing/2014/main" id="{EE05CAB0-4B0E-5144-9414-BDD64B06C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405" y="833770"/>
            <a:ext cx="744773" cy="19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655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9467BAA-E74F-ED4F-8D86-6EC289388837}"/>
              </a:ext>
            </a:extLst>
          </p:cNvPr>
          <p:cNvSpPr>
            <a:spLocks noGrp="1"/>
          </p:cNvSpPr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0" cap="none" spc="0" normalizeH="0" baseline="0" noProof="0" dirty="0">
              <a:ln>
                <a:noFill/>
              </a:ln>
              <a:solidFill>
                <a:srgbClr val="4C6598">
                  <a:lumMod val="75000"/>
                </a:srgbClr>
              </a:solidFill>
              <a:effectLst/>
              <a:uLnTx/>
              <a:uFillTx/>
              <a:latin typeface="gobCL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9685"/>
            <a:ext cx="10515599" cy="54745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L" sz="4000" b="1" dirty="0">
                <a:solidFill>
                  <a:srgbClr val="1F4E79"/>
                </a:solidFill>
                <a:latin typeface="GOBCL-LIGHT" panose="02000603050000020004" pitchFamily="2" charset="77"/>
              </a:rPr>
              <a:t>Vacunación Influenza</a:t>
            </a:r>
            <a:endParaRPr lang="es-CL" sz="20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Embarazadas, en cualquier semana de gestación.</a:t>
            </a:r>
          </a:p>
          <a:p>
            <a:pPr algn="just"/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Niños y niñas entre los 6 meses y hasta 5° básico.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Personas de 65 y más años.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Personas entre 11 y 64 años portadores de alguna enfermedad crónica.</a:t>
            </a:r>
          </a:p>
          <a:p>
            <a:pPr algn="just"/>
            <a:endParaRPr lang="es-CL" sz="20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algn="just"/>
            <a:endParaRPr lang="es-CL" sz="20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ctr">
              <a:buNone/>
            </a:pPr>
            <a:r>
              <a:rPr lang="es-CL" sz="4000" b="1" dirty="0">
                <a:solidFill>
                  <a:srgbClr val="1F4E79"/>
                </a:solidFill>
                <a:latin typeface="GOBCL-LIGHT" panose="02000603050000020004" pitchFamily="2" charset="77"/>
              </a:rPr>
              <a:t>Vacunación Covid-19</a:t>
            </a:r>
            <a:endParaRPr lang="es-CL" sz="20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Desde los 2 años de edad en el caso de Moderna, desde los 3 años de edad en el caso de Sinovac y a partir de los 5 años de edad en el caso de Pfizer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 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(ISP).</a:t>
            </a:r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5365" y="5955722"/>
            <a:ext cx="744773" cy="19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80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7631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4775" y="454861"/>
            <a:ext cx="9335069" cy="1069974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Anteceden</a:t>
            </a:r>
            <a:r>
              <a:rPr lang="es-CL" sz="4900" b="1" dirty="0">
                <a:solidFill>
                  <a:srgbClr val="1F4E79"/>
                </a:solidFill>
                <a:latin typeface="Museo Slab 900" panose="02000000000000000000" pitchFamily="2" charset="77"/>
              </a:rPr>
              <a:t>tes</a:t>
            </a:r>
            <a:r>
              <a:rPr lang="es-CL" sz="48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 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0707" y="1844508"/>
            <a:ext cx="9551753" cy="24141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000" dirty="0">
                <a:solidFill>
                  <a:srgbClr val="1F4E79"/>
                </a:solidFill>
              </a:rPr>
              <a:t>Cada año se presenta un aumento estacional de enfermedades respiratorias asociadas a influenza y otros virus respiratorios con alta capacidad de diseminación que pueden afectar a niños quienes asistan a establecimientos educacionales como jardines y colegios.</a:t>
            </a:r>
          </a:p>
          <a:p>
            <a:pPr marL="0" indent="0" algn="just">
              <a:buNone/>
            </a:pPr>
            <a:endParaRPr lang="es-CL" sz="2000" dirty="0">
              <a:solidFill>
                <a:srgbClr val="1F4E79"/>
              </a:solidFill>
            </a:endParaRPr>
          </a:p>
          <a:p>
            <a:pPr marL="0" indent="0" algn="just">
              <a:buNone/>
            </a:pPr>
            <a:r>
              <a:rPr lang="es-CL" sz="2000" dirty="0">
                <a:solidFill>
                  <a:srgbClr val="1F4E79"/>
                </a:solidFill>
              </a:rPr>
              <a:t>Dentro de los virus respiratorios con mayor incidencia se encuentran: virus de la influenza, virus sincicial, </a:t>
            </a:r>
            <a:r>
              <a:rPr lang="es-CL" sz="2000" dirty="0" err="1">
                <a:solidFill>
                  <a:srgbClr val="1F4E79"/>
                </a:solidFill>
              </a:rPr>
              <a:t>parainfluenza</a:t>
            </a:r>
            <a:r>
              <a:rPr lang="es-CL" sz="2000" dirty="0">
                <a:solidFill>
                  <a:srgbClr val="1F4E79"/>
                </a:solidFill>
              </a:rPr>
              <a:t>, adenovirus, </a:t>
            </a:r>
            <a:r>
              <a:rPr lang="es-CL" sz="2000" dirty="0" err="1">
                <a:solidFill>
                  <a:srgbClr val="1F4E79"/>
                </a:solidFill>
              </a:rPr>
              <a:t>metapneumovirus</a:t>
            </a:r>
            <a:r>
              <a:rPr lang="es-CL" sz="2000" dirty="0">
                <a:solidFill>
                  <a:srgbClr val="1F4E79"/>
                </a:solidFill>
              </a:rPr>
              <a:t> y Covid-19.</a:t>
            </a:r>
          </a:p>
          <a:p>
            <a:pPr marL="0" indent="0" algn="just">
              <a:buNone/>
            </a:pPr>
            <a:endParaRPr lang="es-CL" sz="2000" dirty="0">
              <a:solidFill>
                <a:srgbClr val="1F4E79"/>
              </a:solidFill>
            </a:endParaRPr>
          </a:p>
        </p:txBody>
      </p:sp>
      <p:pic>
        <p:nvPicPr>
          <p:cNvPr id="13" name="Marcador de contenido 9">
            <a:extLst>
              <a:ext uri="{FF2B5EF4-FFF2-40B4-BE49-F238E27FC236}">
                <a16:creationId xmlns:a16="http://schemas.microsoft.com/office/drawing/2014/main" id="{056A7585-A470-4F44-B5FC-7F4D2642D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88" y="1589578"/>
            <a:ext cx="744773" cy="19991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FDD83A5A-C814-0EE7-AE6B-C42A6E8902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89" b="92889" l="4000" r="96444">
                        <a14:foregroundMark x1="10000" y1="24444" x2="16444" y2="54222"/>
                        <a14:foregroundMark x1="16444" y1="54222" x2="8889" y2="71556"/>
                        <a14:foregroundMark x1="8889" y1="71556" x2="15111" y2="86000"/>
                        <a14:foregroundMark x1="15111" y1="86000" x2="32000" y2="92444"/>
                        <a14:foregroundMark x1="32000" y1="92444" x2="48444" y2="91333"/>
                        <a14:foregroundMark x1="48444" y1="91333" x2="51333" y2="90222"/>
                        <a14:foregroundMark x1="18444" y1="52222" x2="28222" y2="33111"/>
                        <a14:foregroundMark x1="28222" y1="33111" x2="49556" y2="26444"/>
                        <a14:foregroundMark x1="49556" y1="26444" x2="47778" y2="52000"/>
                        <a14:foregroundMark x1="13556" y1="34667" x2="29333" y2="19556"/>
                        <a14:foregroundMark x1="29333" y1="19556" x2="44000" y2="16444"/>
                        <a14:foregroundMark x1="44000" y1="16444" x2="78000" y2="21111"/>
                        <a14:foregroundMark x1="78000" y1="21111" x2="83556" y2="36000"/>
                        <a14:foregroundMark x1="83556" y1="36000" x2="82444" y2="56000"/>
                        <a14:foregroundMark x1="61111" y1="32667" x2="59111" y2="58667"/>
                        <a14:foregroundMark x1="4000" y1="78444" x2="4000" y2="78444"/>
                        <a14:foregroundMark x1="4222" y1="78444" x2="8444" y2="76000"/>
                        <a14:foregroundMark x1="35333" y1="13333" x2="35333" y2="13333"/>
                        <a14:foregroundMark x1="22889" y1="12889" x2="22889" y2="12889"/>
                        <a14:foregroundMark x1="64222" y1="14444" x2="64222" y2="14444"/>
                        <a14:foregroundMark x1="86889" y1="24444" x2="86889" y2="24444"/>
                        <a14:foregroundMark x1="51778" y1="10000" x2="70000" y2="16444"/>
                        <a14:foregroundMark x1="82889" y1="22444" x2="85556" y2="39111"/>
                        <a14:foregroundMark x1="44889" y1="9333" x2="52222" y2="10444"/>
                        <a14:foregroundMark x1="59111" y1="9333" x2="59111" y2="9333"/>
                        <a14:foregroundMark x1="11111" y1="55556" x2="9556" y2="56667"/>
                        <a14:foregroundMark x1="9111" y1="55556" x2="14000" y2="53556"/>
                        <a14:foregroundMark x1="46667" y1="34222" x2="52222" y2="37333"/>
                        <a14:foregroundMark x1="82889" y1="52000" x2="85556" y2="57111"/>
                        <a14:foregroundMark x1="26889" y1="92889" x2="41778" y2="93111"/>
                        <a14:foregroundMark x1="41778" y1="93111" x2="53111" y2="92222"/>
                        <a14:foregroundMark x1="91333" y1="80444" x2="90889" y2="69556"/>
                        <a14:foregroundMark x1="95333" y1="76444" x2="95778" y2="76444"/>
                        <a14:foregroundMark x1="96444" y1="76000" x2="94889" y2="75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7372" y="4046304"/>
            <a:ext cx="2277256" cy="227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0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2234"/>
            <a:ext cx="10515600" cy="771679"/>
          </a:xfrm>
        </p:spPr>
        <p:txBody>
          <a:bodyPr>
            <a:normAutofit fontScale="90000"/>
          </a:bodyPr>
          <a:lstStyle/>
          <a:p>
            <a:r>
              <a:rPr lang="es-ES" sz="54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Personas susceptibles al contagio</a:t>
            </a:r>
            <a:endParaRPr lang="es-CL" sz="5400" b="1" dirty="0">
              <a:solidFill>
                <a:schemeClr val="accent5">
                  <a:lumMod val="50000"/>
                </a:schemeClr>
              </a:solidFill>
              <a:latin typeface="Museo Slab 900" panose="02000000000000000000" pitchFamily="2" charset="77"/>
            </a:endParaRPr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9467BAA-E74F-ED4F-8D86-6EC289388837}"/>
              </a:ext>
            </a:extLst>
          </p:cNvPr>
          <p:cNvSpPr>
            <a:spLocks noGrp="1"/>
          </p:cNvSpPr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0" cap="none" spc="0" normalizeH="0" baseline="0" noProof="0" dirty="0">
              <a:ln>
                <a:noFill/>
              </a:ln>
              <a:solidFill>
                <a:srgbClr val="4C6598">
                  <a:lumMod val="75000"/>
                </a:srgbClr>
              </a:solidFill>
              <a:effectLst/>
              <a:uLnTx/>
              <a:uFillTx/>
              <a:latin typeface="gobCL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044" y="2653806"/>
            <a:ext cx="6603609" cy="2421812"/>
          </a:xfrm>
        </p:spPr>
        <p:txBody>
          <a:bodyPr>
            <a:normAutofit lnSpcReduction="10000"/>
          </a:bodyPr>
          <a:lstStyle/>
          <a:p>
            <a:pPr algn="just"/>
            <a:r>
              <a:rPr lang="es-CL" sz="2400" b="1" dirty="0">
                <a:solidFill>
                  <a:srgbClr val="1F4E79"/>
                </a:solidFill>
                <a:latin typeface="GOBCL-LIGHT" panose="02000603050000020004" pitchFamily="2" charset="77"/>
              </a:rPr>
              <a:t>Niños que asistan a colegios o jardines infantiles.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Adulto mayores de 60 años y más.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Personas con comorbilidades.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Embarazadas.</a:t>
            </a:r>
          </a:p>
          <a:p>
            <a:pPr algn="just"/>
            <a:r>
              <a:rPr lang="es-CL" sz="2400" b="1" dirty="0">
                <a:solidFill>
                  <a:srgbClr val="1F4E79"/>
                </a:solidFill>
                <a:latin typeface="GOBCL-LIGHT" panose="02000603050000020004" pitchFamily="2" charset="77"/>
              </a:rPr>
              <a:t>Personas no vacunadas contra la influenza o el Covid-19</a:t>
            </a:r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97063"/>
            <a:ext cx="744773" cy="19991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6597603-6AA4-6B5B-48BA-188EC5AA74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52" y="2071210"/>
            <a:ext cx="2990242" cy="1794145"/>
          </a:xfrm>
          <a:prstGeom prst="rect">
            <a:avLst/>
          </a:prstGeom>
        </p:spPr>
      </p:pic>
      <p:pic>
        <p:nvPicPr>
          <p:cNvPr id="2054" name="Picture 6" descr="Semana Europea de la Vacunación | Previene de Fraternidad-Muprespa">
            <a:extLst>
              <a:ext uri="{FF2B5EF4-FFF2-40B4-BE49-F238E27FC236}">
                <a16:creationId xmlns:a16="http://schemas.microsoft.com/office/drawing/2014/main" id="{4F3600F2-55DA-B0D5-5575-96EA9E342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6" b="19482"/>
          <a:stretch/>
        </p:blipFill>
        <p:spPr bwMode="auto">
          <a:xfrm>
            <a:off x="7904152" y="4015698"/>
            <a:ext cx="2990242" cy="173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754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433118"/>
            <a:ext cx="10668451" cy="1405048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Modos de transmisión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2" y="2279023"/>
            <a:ext cx="5716587" cy="361237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Normalmente se contagian través de </a:t>
            </a:r>
            <a:r>
              <a:rPr lang="es-CL" sz="2400" b="1" dirty="0">
                <a:solidFill>
                  <a:srgbClr val="1F4E79"/>
                </a:solidFill>
                <a:latin typeface="GOBCL-LIGHT" panose="02000603050000020004" pitchFamily="2" charset="77"/>
              </a:rPr>
              <a:t>gotitas</a:t>
            </a:r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 de que se generan al toser o estornudar.</a:t>
            </a: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También a través de las manos, que al tocar superficies contaminadas con secreciones respiratorias de un enfermo, pueden permitir el ingreso de los virus al organismo al estar en contacto con nariz y boca.</a:t>
            </a: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endParaRPr lang="es-CL" sz="2400" dirty="0">
              <a:solidFill>
                <a:srgbClr val="1F4E79"/>
              </a:solidFill>
              <a:latin typeface="GOBCL-LIGHT" panose="02000603050000020004" pitchFamily="2" charset="77"/>
            </a:endParaRPr>
          </a:p>
        </p:txBody>
      </p:sp>
      <p:pic>
        <p:nvPicPr>
          <p:cNvPr id="13" name="Marcador de contenido 9">
            <a:extLst>
              <a:ext uri="{FF2B5EF4-FFF2-40B4-BE49-F238E27FC236}">
                <a16:creationId xmlns:a16="http://schemas.microsoft.com/office/drawing/2014/main" id="{056A7585-A470-4F44-B5FC-7F4D2642D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2" y="1918480"/>
            <a:ext cx="744773" cy="199913"/>
          </a:xfrm>
          <a:prstGeom prst="rect">
            <a:avLst/>
          </a:prstGeom>
        </p:spPr>
      </p:pic>
      <p:sp>
        <p:nvSpPr>
          <p:cNvPr id="2" name="AutoShape 2" descr="Lindo joven y mujer pasando coronavirus por transmisión aérea. ilustración  de personaje de dibujos animados plana. aislado sobre fondo blanco | Vector  Premium">
            <a:extLst>
              <a:ext uri="{FF2B5EF4-FFF2-40B4-BE49-F238E27FC236}">
                <a16:creationId xmlns:a16="http://schemas.microsoft.com/office/drawing/2014/main" id="{C7CFCE29-DDB5-FF48-99F3-AFC8E8CD35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FA62BBB-D9F7-4170-599A-806CDA105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650" r="93300">
                        <a14:foregroundMark x1="8650" y1="31900" x2="10950" y2="32850"/>
                        <a14:foregroundMark x1="9050" y1="37500" x2="10400" y2="39250"/>
                        <a14:foregroundMark x1="9600" y1="40950" x2="11150" y2="42700"/>
                        <a14:foregroundMark x1="16400" y1="41350" x2="22750" y2="40200"/>
                        <a14:foregroundMark x1="31650" y1="41350" x2="34750" y2="40600"/>
                        <a14:foregroundMark x1="33550" y1="41550" x2="31850" y2="41950"/>
                        <a14:foregroundMark x1="30100" y1="41150" x2="29500" y2="40950"/>
                        <a14:foregroundMark x1="66450" y1="47750" x2="67800" y2="50050"/>
                        <a14:foregroundMark x1="79350" y1="50050" x2="81100" y2="48300"/>
                        <a14:foregroundMark x1="85150" y1="55850" x2="89400" y2="68800"/>
                        <a14:foregroundMark x1="89400" y1="68800" x2="89400" y2="68800"/>
                        <a14:foregroundMark x1="88850" y1="50650" x2="93000" y2="59650"/>
                        <a14:foregroundMark x1="93000" y1="59650" x2="93300" y2="65700"/>
                        <a14:foregroundMark x1="53500" y1="38250" x2="58900" y2="36350"/>
                        <a14:foregroundMark x1="22950" y1="69200" x2="25650" y2="63000"/>
                        <a14:foregroundMark x1="24700" y1="81350" x2="25650" y2="81550"/>
                        <a14:foregroundMark x1="24300" y1="65500" x2="26050" y2="68000"/>
                        <a14:foregroundMark x1="21800" y1="62400" x2="29000" y2="67700"/>
                        <a14:foregroundMark x1="29000" y1="67700" x2="24400" y2="75850"/>
                        <a14:foregroundMark x1="24400" y1="75850" x2="21400" y2="75550"/>
                        <a14:foregroundMark x1="21600" y1="72450" x2="20100" y2="62350"/>
                        <a14:foregroundMark x1="20100" y1="62350" x2="29200" y2="63700"/>
                        <a14:foregroundMark x1="29200" y1="63700" x2="29900" y2="64950"/>
                        <a14:foregroundMark x1="18900" y1="59500" x2="30100" y2="59500"/>
                        <a14:foregroundMark x1="30100" y1="59500" x2="30100" y2="597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3200" y="1423169"/>
            <a:ext cx="4556301" cy="455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22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-17256"/>
            <a:ext cx="10668451" cy="1405048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Signos y síntomas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014" y="1940995"/>
            <a:ext cx="4742552" cy="388996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s-CL" sz="2400" b="1" dirty="0">
                <a:solidFill>
                  <a:srgbClr val="1F4E79"/>
                </a:solidFill>
                <a:latin typeface="GOBCL-LIGHT" panose="02000603050000020004" pitchFamily="2" charset="77"/>
              </a:rPr>
              <a:t>Dentro de la sintomatología típica de una infección respiratoria aguda encontramos:</a:t>
            </a:r>
          </a:p>
          <a:p>
            <a:pPr marL="0" indent="0" algn="just">
              <a:buNone/>
            </a:pPr>
            <a:endParaRPr lang="es-CL" sz="2400" b="1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Fiebre  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Tos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Dolor muscular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Dolor de garganta 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Dolor de cabeza </a:t>
            </a:r>
          </a:p>
          <a:p>
            <a:pPr algn="just"/>
            <a:r>
              <a:rPr lang="es-CL" sz="2400" dirty="0">
                <a:solidFill>
                  <a:srgbClr val="1F4E79"/>
                </a:solidFill>
                <a:latin typeface="GOBCL-LIGHT" panose="02000603050000020004" pitchFamily="2" charset="77"/>
              </a:rPr>
              <a:t>Congestión nasal</a:t>
            </a:r>
          </a:p>
        </p:txBody>
      </p:sp>
      <p:pic>
        <p:nvPicPr>
          <p:cNvPr id="13" name="Marcador de contenido 9">
            <a:extLst>
              <a:ext uri="{FF2B5EF4-FFF2-40B4-BE49-F238E27FC236}">
                <a16:creationId xmlns:a16="http://schemas.microsoft.com/office/drawing/2014/main" id="{056A7585-A470-4F44-B5FC-7F4D2642D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2" y="1468106"/>
            <a:ext cx="744773" cy="199913"/>
          </a:xfrm>
          <a:prstGeom prst="rect">
            <a:avLst/>
          </a:prstGeom>
        </p:spPr>
      </p:pic>
      <p:sp>
        <p:nvSpPr>
          <p:cNvPr id="2" name="AutoShape 2" descr="Niño con fiebre y gripe icono ilustración. personajes de dibujos animados  de la corona de la mascota. persona icono concepto blanco aislado | Vector  Premium">
            <a:extLst>
              <a:ext uri="{FF2B5EF4-FFF2-40B4-BE49-F238E27FC236}">
                <a16:creationId xmlns:a16="http://schemas.microsoft.com/office/drawing/2014/main" id="{2E9D1B0F-701A-93EF-393F-9A7D5E00FD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4B313B6-9D16-7544-D86C-DAD188A3E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42450" y1="14300" x2="46350" y2="133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2566" y="437492"/>
            <a:ext cx="3518058" cy="35180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2756AE6-F9EA-A36A-3ACD-3023623198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307" b="90895" l="8946" r="91374">
                        <a14:foregroundMark x1="25399" y1="27636" x2="44728" y2="10064"/>
                        <a14:foregroundMark x1="9105" y1="55591" x2="9105" y2="49681"/>
                        <a14:foregroundMark x1="91374" y1="57188" x2="90256" y2="46645"/>
                        <a14:foregroundMark x1="43770" y1="9585" x2="48882" y2="8307"/>
                        <a14:foregroundMark x1="41374" y1="72045" x2="44728" y2="71246"/>
                        <a14:foregroundMark x1="45048" y1="70447" x2="61661" y2="63898"/>
                        <a14:foregroundMark x1="61661" y1="63898" x2="70128" y2="65016"/>
                        <a14:foregroundMark x1="70128" y1="65016" x2="73642" y2="72524"/>
                        <a14:foregroundMark x1="73642" y1="72524" x2="50000" y2="87061"/>
                        <a14:foregroundMark x1="50000" y1="87061" x2="51597" y2="90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00779" y="2088970"/>
            <a:ext cx="2804284" cy="280428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F2B3C76-C310-3FA1-EDD8-AE8F71F129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125" b="91625" l="8625" r="92125">
                        <a14:foregroundMark x1="8625" y1="49625" x2="9375" y2="45750"/>
                        <a14:foregroundMark x1="46000" y1="9250" x2="52500" y2="9125"/>
                        <a14:foregroundMark x1="92125" y1="52500" x2="91750" y2="56000"/>
                        <a14:foregroundMark x1="42500" y1="91250" x2="46750" y2="916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36340" y="3616224"/>
            <a:ext cx="2804284" cy="280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97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-17256"/>
            <a:ext cx="10668451" cy="1405048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Signos de alarma en niños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2" y="2171600"/>
            <a:ext cx="6571674" cy="3460572"/>
          </a:xfrm>
        </p:spPr>
        <p:txBody>
          <a:bodyPr>
            <a:normAutofit/>
          </a:bodyPr>
          <a:lstStyle/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Aumento en la frecuencia respiratoria o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respiración rápida.</a:t>
            </a:r>
          </a:p>
          <a:p>
            <a:pPr algn="just"/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Hundimiento de costillas al respirar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Presenta ruidos agregados tipo “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silbido” al respirar. 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Falta de apetito y vómitos.</a:t>
            </a:r>
          </a:p>
          <a:p>
            <a:pPr algn="just"/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Fiebre que no cede con medicamentos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Irritabilidad.</a:t>
            </a:r>
          </a:p>
          <a:p>
            <a:pPr algn="just"/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Decaimiento 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y somnolencia.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Ataques o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convulsiones.</a:t>
            </a:r>
          </a:p>
        </p:txBody>
      </p:sp>
      <p:pic>
        <p:nvPicPr>
          <p:cNvPr id="13" name="Marcador de contenido 9">
            <a:extLst>
              <a:ext uri="{FF2B5EF4-FFF2-40B4-BE49-F238E27FC236}">
                <a16:creationId xmlns:a16="http://schemas.microsoft.com/office/drawing/2014/main" id="{056A7585-A470-4F44-B5FC-7F4D2642D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2" y="1750879"/>
            <a:ext cx="744773" cy="199913"/>
          </a:xfrm>
          <a:prstGeom prst="rect">
            <a:avLst/>
          </a:prstGeom>
        </p:spPr>
      </p:pic>
      <p:sp>
        <p:nvSpPr>
          <p:cNvPr id="3" name="Flecha: a la derecha 2">
            <a:extLst>
              <a:ext uri="{FF2B5EF4-FFF2-40B4-BE49-F238E27FC236}">
                <a16:creationId xmlns:a16="http://schemas.microsoft.com/office/drawing/2014/main" id="{84B190B0-5197-FF2A-5A77-28BCF6EC6022}"/>
              </a:ext>
            </a:extLst>
          </p:cNvPr>
          <p:cNvSpPr/>
          <p:nvPr/>
        </p:nvSpPr>
        <p:spPr>
          <a:xfrm>
            <a:off x="6166393" y="3470989"/>
            <a:ext cx="1482960" cy="920001"/>
          </a:xfrm>
          <a:prstGeom prst="rightArrow">
            <a:avLst>
              <a:gd name="adj1" fmla="val 50000"/>
              <a:gd name="adj2" fmla="val 50000"/>
            </a:avLst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pic>
        <p:nvPicPr>
          <p:cNvPr id="5122" name="Picture 2" descr="Alerta png imágenes | PNGWing">
            <a:extLst>
              <a:ext uri="{FF2B5EF4-FFF2-40B4-BE49-F238E27FC236}">
                <a16:creationId xmlns:a16="http://schemas.microsoft.com/office/drawing/2014/main" id="{5169A4AD-B66B-9512-B831-F7CFC0FF0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08" b="92578" l="10000" r="90000">
                        <a14:foregroundMark x1="50000" y1="8984" x2="50000" y2="8984"/>
                        <a14:foregroundMark x1="50000" y1="8203" x2="50000" y2="8008"/>
                        <a14:foregroundMark x1="34022" y1="90820" x2="61848" y2="86719"/>
                        <a14:foregroundMark x1="61848" y1="86719" x2="62065" y2="925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70" y="2082045"/>
            <a:ext cx="1052208" cy="58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40654CEA-54B0-73BD-1CBD-214CABDFA9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81" b="89926" l="10000" r="90000">
                        <a14:foregroundMark x1="39083" y1="80000" x2="63917" y2="80741"/>
                        <a14:foregroundMark x1="37000" y1="87556" x2="59417" y2="82667"/>
                        <a14:foregroundMark x1="59417" y1="82667" x2="59833" y2="83259"/>
                        <a14:foregroundMark x1="41917" y1="88741" x2="60750" y2="85481"/>
                        <a14:foregroundMark x1="60750" y1="85481" x2="60750" y2="85481"/>
                        <a14:foregroundMark x1="52333" y1="89037" x2="59833" y2="88000"/>
                        <a14:foregroundMark x1="39333" y1="88741" x2="43083" y2="88000"/>
                        <a14:foregroundMark x1="47667" y1="89481" x2="51833" y2="89778"/>
                        <a14:foregroundMark x1="58833" y1="89037" x2="61333" y2="88741"/>
                        <a14:foregroundMark x1="39417" y1="89778" x2="45667" y2="88593"/>
                        <a14:foregroundMark x1="45667" y1="88593" x2="55917" y2="89630"/>
                        <a14:foregroundMark x1="37750" y1="10222" x2="42667" y2="9481"/>
                        <a14:foregroundMark x1="42667" y1="9481" x2="49667" y2="10815"/>
                        <a14:foregroundMark x1="49667" y1="10815" x2="56583" y2="10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537"/>
          <a:stretch/>
        </p:blipFill>
        <p:spPr bwMode="auto">
          <a:xfrm>
            <a:off x="6930426" y="2513793"/>
            <a:ext cx="4468297" cy="182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8705705F-E1A3-0039-64CD-51E196BCB37A}"/>
              </a:ext>
            </a:extLst>
          </p:cNvPr>
          <p:cNvSpPr/>
          <p:nvPr/>
        </p:nvSpPr>
        <p:spPr>
          <a:xfrm>
            <a:off x="7890419" y="4390990"/>
            <a:ext cx="2623930" cy="57254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/>
              <a:t>Consular por atención médica</a:t>
            </a:r>
          </a:p>
        </p:txBody>
      </p:sp>
    </p:spTree>
    <p:extLst>
      <p:ext uri="{BB962C8B-B14F-4D97-AF65-F5344CB8AC3E}">
        <p14:creationId xmlns:p14="http://schemas.microsoft.com/office/powerpoint/2010/main" val="3520883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03258177-892B-FA45-B376-13D91C3CB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1" y="460346"/>
            <a:ext cx="10668451" cy="1547327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¿Cómo actuar ante la presentación de síntomas?</a:t>
            </a:r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1C996952-7D66-0B43-BD20-A03B49F53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11" y="2171599"/>
            <a:ext cx="10507249" cy="277529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Ante la presencia de los síntomas mencionados anteriormente se recomienda acudir oportunamente a un centro de salud para la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evaluación de un profesional 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quien podrá realizar el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diagnóstico clínico 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atingente.</a:t>
            </a:r>
          </a:p>
          <a:p>
            <a:pPr marL="0" indent="0" algn="just">
              <a:buNone/>
            </a:pP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En esta instancia en niño recibirá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tratamiento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 adecuado para el tratamiento de la sintomatología que presente e </a:t>
            </a: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indicaciones al alta </a:t>
            </a:r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que comúnmente incluyen reposo en el domicilio, en el caso del Covid-19 el aislamiento es de 5 días.</a:t>
            </a:r>
          </a:p>
          <a:p>
            <a:pPr marL="0" indent="0" algn="just">
              <a:buNone/>
            </a:pPr>
            <a:r>
              <a:rPr lang="es-CL" sz="2000" b="1" dirty="0">
                <a:solidFill>
                  <a:srgbClr val="1F4E79"/>
                </a:solidFill>
                <a:latin typeface="GOBCL-LIGHT" panose="02000603050000020004" pitchFamily="2" charset="77"/>
              </a:rPr>
              <a:t>Es importante vigilar la evolución del estado de salud del menor y consultar nuevamente ante algún signo de alarma.</a:t>
            </a:r>
          </a:p>
          <a:p>
            <a:pPr marL="0" indent="0" algn="just">
              <a:buNone/>
            </a:pPr>
            <a:endParaRPr lang="es-CL" sz="2000" b="1" dirty="0">
              <a:solidFill>
                <a:srgbClr val="1F4E79"/>
              </a:solidFill>
              <a:latin typeface="GOBCL-LIGHT" panose="02000603050000020004" pitchFamily="2" charset="77"/>
            </a:endParaRPr>
          </a:p>
        </p:txBody>
      </p:sp>
      <p:pic>
        <p:nvPicPr>
          <p:cNvPr id="13" name="Marcador de contenido 9">
            <a:extLst>
              <a:ext uri="{FF2B5EF4-FFF2-40B4-BE49-F238E27FC236}">
                <a16:creationId xmlns:a16="http://schemas.microsoft.com/office/drawing/2014/main" id="{056A7585-A470-4F44-B5FC-7F4D2642D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759" y="1418500"/>
            <a:ext cx="744773" cy="19991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2184274-56DF-CFC7-22E7-4A916AAFC5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5000" r="94038">
                        <a14:foregroundMark x1="10962" y1="24643" x2="5000" y2="38214"/>
                        <a14:foregroundMark x1="5000" y1="38214" x2="12115" y2="58929"/>
                        <a14:foregroundMark x1="12115" y1="58929" x2="15769" y2="35714"/>
                        <a14:foregroundMark x1="15769" y1="35714" x2="13269" y2="48571"/>
                        <a14:foregroundMark x1="13269" y1="48571" x2="19231" y2="40714"/>
                        <a14:foregroundMark x1="19231" y1="40714" x2="25385" y2="47500"/>
                        <a14:foregroundMark x1="25385" y1="47500" x2="17885" y2="64286"/>
                        <a14:foregroundMark x1="17885" y1="64286" x2="25962" y2="65000"/>
                        <a14:foregroundMark x1="25962" y1="65000" x2="17692" y2="66429"/>
                        <a14:foregroundMark x1="17692" y1="66429" x2="10385" y2="59286"/>
                        <a14:foregroundMark x1="10385" y1="59286" x2="22308" y2="46786"/>
                        <a14:foregroundMark x1="22308" y1="46786" x2="30385" y2="52143"/>
                        <a14:foregroundMark x1="30385" y1="52143" x2="27885" y2="38571"/>
                        <a14:foregroundMark x1="27885" y1="38571" x2="19423" y2="27143"/>
                        <a14:foregroundMark x1="19423" y1="27143" x2="13269" y2="71071"/>
                        <a14:foregroundMark x1="13269" y1="71071" x2="21346" y2="73929"/>
                        <a14:foregroundMark x1="21346" y1="73929" x2="22500" y2="72857"/>
                        <a14:foregroundMark x1="68846" y1="45000" x2="71923" y2="32500"/>
                        <a14:foregroundMark x1="71923" y1="32500" x2="82115" y2="28214"/>
                        <a14:foregroundMark x1="82115" y1="28214" x2="88846" y2="44286"/>
                        <a14:foregroundMark x1="88846" y1="44286" x2="80962" y2="50714"/>
                        <a14:foregroundMark x1="80962" y1="50714" x2="74038" y2="38929"/>
                        <a14:foregroundMark x1="74038" y1="38929" x2="83269" y2="34286"/>
                        <a14:foregroundMark x1="83269" y1="34286" x2="87115" y2="50000"/>
                        <a14:foregroundMark x1="87115" y1="50000" x2="78077" y2="52143"/>
                        <a14:foregroundMark x1="78077" y1="52143" x2="71154" y2="58571"/>
                        <a14:foregroundMark x1="71154" y1="58571" x2="78846" y2="74286"/>
                        <a14:foregroundMark x1="78846" y1="74286" x2="90000" y2="68214"/>
                        <a14:foregroundMark x1="90000" y1="68214" x2="94038" y2="46071"/>
                        <a14:foregroundMark x1="94038" y1="46071" x2="88846" y2="31071"/>
                        <a14:foregroundMark x1="88846" y1="31071" x2="81154" y2="26429"/>
                        <a14:foregroundMark x1="81154" y1="26429" x2="72885" y2="33214"/>
                        <a14:foregroundMark x1="72885" y1="33214" x2="69615" y2="45357"/>
                        <a14:foregroundMark x1="69615" y1="45357" x2="69423" y2="528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40696" y="4125363"/>
            <a:ext cx="5008174" cy="269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341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3689"/>
            <a:ext cx="10515600" cy="771679"/>
          </a:xfrm>
        </p:spPr>
        <p:txBody>
          <a:bodyPr>
            <a:normAutofit/>
          </a:bodyPr>
          <a:lstStyle/>
          <a:p>
            <a:r>
              <a:rPr lang="es-CL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Tratamiento y pronóstico</a:t>
            </a: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479" y="2093128"/>
            <a:ext cx="10292686" cy="386738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CL" sz="2200" b="1" dirty="0">
                <a:solidFill>
                  <a:srgbClr val="1F4E79"/>
                </a:solidFill>
                <a:latin typeface="GOBCL-LIGHT" panose="02000603050000020004" pitchFamily="2" charset="77"/>
              </a:rPr>
              <a:t>Se espera una pronta recuperación con medidas generales como:</a:t>
            </a:r>
            <a:endParaRPr lang="es-CL" sz="22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algn="just"/>
            <a:r>
              <a:rPr lang="es-CL" sz="2200" dirty="0">
                <a:solidFill>
                  <a:srgbClr val="1F4E79"/>
                </a:solidFill>
                <a:latin typeface="GOBCL-LIGHT" panose="02000603050000020004" pitchFamily="2" charset="77"/>
              </a:rPr>
              <a:t>Hidratación adecuada.</a:t>
            </a:r>
          </a:p>
          <a:p>
            <a:pPr algn="just"/>
            <a:r>
              <a:rPr lang="es-CL" sz="2200" dirty="0">
                <a:solidFill>
                  <a:srgbClr val="1F4E79"/>
                </a:solidFill>
                <a:latin typeface="GOBCL-LIGHT" panose="02000603050000020004" pitchFamily="2" charset="77"/>
              </a:rPr>
              <a:t>Antipiréticos para el manejo de la fiebre.</a:t>
            </a:r>
          </a:p>
          <a:p>
            <a:pPr algn="just"/>
            <a:r>
              <a:rPr lang="es-CL" sz="2200" dirty="0">
                <a:solidFill>
                  <a:srgbClr val="1F4E79"/>
                </a:solidFill>
                <a:latin typeface="GOBCL-LIGHT" panose="02000603050000020004" pitchFamily="2" charset="77"/>
              </a:rPr>
              <a:t>Reposo domiciliario según criterio médico.</a:t>
            </a:r>
          </a:p>
          <a:p>
            <a:pPr marL="0" indent="0" algn="just">
              <a:buNone/>
            </a:pPr>
            <a:endParaRPr lang="es-CL" sz="2200" dirty="0">
              <a:solidFill>
                <a:srgbClr val="1F4E79"/>
              </a:solidFill>
              <a:latin typeface="GOBCL-LIGHT" panose="02000603050000020004" pitchFamily="2" charset="77"/>
            </a:endParaRPr>
          </a:p>
          <a:p>
            <a:pPr marL="0" indent="0" algn="just">
              <a:buNone/>
            </a:pPr>
            <a:r>
              <a:rPr lang="es-CL" sz="2200" b="1" dirty="0">
                <a:solidFill>
                  <a:srgbClr val="1F4E79"/>
                </a:solidFill>
                <a:latin typeface="GOBCL-LIGHT" panose="02000603050000020004" pitchFamily="2" charset="77"/>
              </a:rPr>
              <a:t>Es importante guardar reposo y evitar las visitas de otras personas para no diseminar la enfermedad.</a:t>
            </a:r>
          </a:p>
          <a:p>
            <a:pPr marL="0" indent="0" algn="just">
              <a:buNone/>
            </a:pPr>
            <a:endParaRPr lang="es-CL" sz="2200" dirty="0">
              <a:solidFill>
                <a:srgbClr val="1F4E79"/>
              </a:solidFill>
              <a:latin typeface="GOBCL-LIGHT" panose="02000603050000020004" pitchFamily="2" charset="77"/>
            </a:endParaRPr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9027" y="1380010"/>
            <a:ext cx="744773" cy="19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760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4">
            <a:extLst>
              <a:ext uri="{FF2B5EF4-FFF2-40B4-BE49-F238E27FC236}">
                <a16:creationId xmlns:a16="http://schemas.microsoft.com/office/drawing/2014/main" id="{48F50B0B-2DD7-9447-A6E4-49F585684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53995"/>
            <a:ext cx="10515600" cy="771679"/>
          </a:xfrm>
        </p:spPr>
        <p:txBody>
          <a:bodyPr>
            <a:normAutofit/>
          </a:bodyPr>
          <a:lstStyle/>
          <a:p>
            <a:r>
              <a:rPr lang="es-ES" sz="4900" b="1" dirty="0">
                <a:solidFill>
                  <a:schemeClr val="accent5">
                    <a:lumMod val="50000"/>
                  </a:schemeClr>
                </a:solidFill>
                <a:latin typeface="Museo Slab 900" panose="02000000000000000000" pitchFamily="2" charset="77"/>
              </a:rPr>
              <a:t>Medidas de Prevención del contagio</a:t>
            </a:r>
            <a:endParaRPr lang="es-CL" sz="4900" b="1" dirty="0">
              <a:solidFill>
                <a:schemeClr val="accent5">
                  <a:lumMod val="50000"/>
                </a:schemeClr>
              </a:solidFill>
              <a:latin typeface="Museo Slab 900" panose="02000000000000000000" pitchFamily="2" charset="77"/>
            </a:endParaRPr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29467BAA-E74F-ED4F-8D86-6EC289388837}"/>
              </a:ext>
            </a:extLst>
          </p:cNvPr>
          <p:cNvSpPr>
            <a:spLocks noGrp="1"/>
          </p:cNvSpPr>
          <p:nvPr/>
        </p:nvSpPr>
        <p:spPr>
          <a:xfrm>
            <a:off x="2842054" y="2370737"/>
            <a:ext cx="4039629" cy="3979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1800" b="0" i="0" u="none" strike="noStrike" kern="0" cap="none" spc="0" normalizeH="0" baseline="0" noProof="0" dirty="0">
              <a:ln>
                <a:noFill/>
              </a:ln>
              <a:solidFill>
                <a:srgbClr val="4C6598">
                  <a:lumMod val="75000"/>
                </a:srgbClr>
              </a:solidFill>
              <a:effectLst/>
              <a:uLnTx/>
              <a:uFillTx/>
              <a:latin typeface="gobCL" pitchFamily="2" charset="77"/>
            </a:endParaRPr>
          </a:p>
        </p:txBody>
      </p:sp>
      <p:sp>
        <p:nvSpPr>
          <p:cNvPr id="17" name="Marcador de contenido 16">
            <a:extLst>
              <a:ext uri="{FF2B5EF4-FFF2-40B4-BE49-F238E27FC236}">
                <a16:creationId xmlns:a16="http://schemas.microsoft.com/office/drawing/2014/main" id="{75940E8F-842B-EE4A-96C1-55B93266E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0225" y="2197739"/>
            <a:ext cx="5128592" cy="3979223"/>
          </a:xfrm>
        </p:spPr>
        <p:txBody>
          <a:bodyPr>
            <a:normAutofit lnSpcReduction="10000"/>
          </a:bodyPr>
          <a:lstStyle/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Evitar el contacto con personas con síntomas respiratorios.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Lavado de manos con agua y jabón o uso de alcohol y medidas de higiene general.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Evitar contaminantes ambientales intradomiciliarios como: humo de cigarro, calefacción con carbón, leña o parafina.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Mantener una temperatura estable, evitar la pérdida de calor por ventanas o puertas.</a:t>
            </a:r>
          </a:p>
          <a:p>
            <a:pPr algn="just"/>
            <a:r>
              <a:rPr lang="es-CL" sz="2000" dirty="0">
                <a:solidFill>
                  <a:srgbClr val="1F4E79"/>
                </a:solidFill>
                <a:latin typeface="GOBCL-LIGHT" panose="02000603050000020004" pitchFamily="2" charset="77"/>
              </a:rPr>
              <a:t>Cubrir con pañuelos desechables la boca y nariz al toser o estornudar, o como alternativa cubrir la boca y nariz con el antebrazo.</a:t>
            </a:r>
          </a:p>
        </p:txBody>
      </p:sp>
      <p:pic>
        <p:nvPicPr>
          <p:cNvPr id="18" name="Marcador de contenido 9">
            <a:extLst>
              <a:ext uri="{FF2B5EF4-FFF2-40B4-BE49-F238E27FC236}">
                <a16:creationId xmlns:a16="http://schemas.microsoft.com/office/drawing/2014/main" id="{5BE24E5C-3882-4D47-95CE-406680979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48864"/>
            <a:ext cx="744773" cy="19991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D65F479-217F-9294-6AB7-90979E6147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7667" l="10000" r="90000">
                        <a14:foregroundMark x1="42000" y1="9667" x2="54250" y2="9667"/>
                        <a14:foregroundMark x1="52750" y1="5000" x2="52500" y2="7333"/>
                        <a14:foregroundMark x1="45500" y1="95667" x2="68500" y2="91000"/>
                        <a14:foregroundMark x1="68500" y1="91000" x2="68750" y2="91000"/>
                        <a14:foregroundMark x1="47250" y1="98667" x2="64500" y2="97333"/>
                        <a14:foregroundMark x1="64500" y1="97333" x2="67000" y2="97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5969" y="2024742"/>
            <a:ext cx="3520031" cy="264002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D2ECD8C-894C-5DB8-C3EA-5237902894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9200" r="93850">
                        <a14:foregroundMark x1="11150" y1="32450" x2="39350" y2="15400"/>
                        <a14:foregroundMark x1="39350" y1="15400" x2="17250" y2="69600"/>
                        <a14:foregroundMark x1="17250" y1="69600" x2="22500" y2="84050"/>
                        <a14:foregroundMark x1="22500" y1="84050" x2="49850" y2="82650"/>
                        <a14:foregroundMark x1="49850" y1="82650" x2="69900" y2="74850"/>
                        <a14:foregroundMark x1="69900" y1="74850" x2="71850" y2="36700"/>
                        <a14:foregroundMark x1="71850" y1="36700" x2="50550" y2="26350"/>
                        <a14:foregroundMark x1="50550" y1="26350" x2="36300" y2="63500"/>
                        <a14:foregroundMark x1="36300" y1="63500" x2="58100" y2="73600"/>
                        <a14:foregroundMark x1="58100" y1="73600" x2="47850" y2="69950"/>
                        <a14:foregroundMark x1="47850" y1="69950" x2="47500" y2="70550"/>
                        <a14:foregroundMark x1="29700" y1="90800" x2="20900" y2="87850"/>
                        <a14:foregroundMark x1="20900" y1="87850" x2="12400" y2="80500"/>
                        <a14:foregroundMark x1="12400" y1="80500" x2="9200" y2="40950"/>
                        <a14:foregroundMark x1="9200" y1="40950" x2="11550" y2="31550"/>
                        <a14:foregroundMark x1="11550" y1="31550" x2="16550" y2="24000"/>
                        <a14:foregroundMark x1="16550" y1="24000" x2="31850" y2="16750"/>
                        <a14:foregroundMark x1="31850" y1="16750" x2="54850" y2="14700"/>
                        <a14:foregroundMark x1="54850" y1="14700" x2="66600" y2="15750"/>
                        <a14:foregroundMark x1="66600" y1="15750" x2="78100" y2="21200"/>
                        <a14:foregroundMark x1="78100" y1="21200" x2="87000" y2="29050"/>
                        <a14:foregroundMark x1="87000" y1="29050" x2="89550" y2="35500"/>
                        <a14:foregroundMark x1="89550" y1="35500" x2="85050" y2="64750"/>
                        <a14:foregroundMark x1="85050" y1="64750" x2="80850" y2="70550"/>
                        <a14:foregroundMark x1="80850" y1="70550" x2="77900" y2="47950"/>
                        <a14:foregroundMark x1="77900" y1="47950" x2="73600" y2="60000"/>
                        <a14:foregroundMark x1="73600" y1="60000" x2="29100" y2="75050"/>
                        <a14:foregroundMark x1="29100" y1="75050" x2="41400" y2="75300"/>
                        <a14:foregroundMark x1="41400" y1="75300" x2="21300" y2="81800"/>
                        <a14:foregroundMark x1="21300" y1="81800" x2="15850" y2="71600"/>
                        <a14:foregroundMark x1="15850" y1="71600" x2="18700" y2="52150"/>
                        <a14:foregroundMark x1="9600" y1="26850" x2="22850" y2="14850"/>
                        <a14:foregroundMark x1="22850" y1="14850" x2="51950" y2="10300"/>
                        <a14:foregroundMark x1="51950" y1="10300" x2="73250" y2="15300"/>
                        <a14:foregroundMark x1="73250" y1="15300" x2="81400" y2="20150"/>
                        <a14:foregroundMark x1="81400" y1="20150" x2="88350" y2="28450"/>
                        <a14:foregroundMark x1="88350" y1="28450" x2="93850" y2="41800"/>
                        <a14:foregroundMark x1="93850" y1="41800" x2="86300" y2="43600"/>
                        <a14:foregroundMark x1="86300" y1="43600" x2="81100" y2="35650"/>
                        <a14:foregroundMark x1="81100" y1="35650" x2="72650" y2="43750"/>
                        <a14:foregroundMark x1="72650" y1="43750" x2="61750" y2="49300"/>
                        <a14:foregroundMark x1="61750" y1="49300" x2="56900" y2="25600"/>
                        <a14:foregroundMark x1="56900" y1="25600" x2="50000" y2="43700"/>
                        <a14:foregroundMark x1="50000" y1="43700" x2="52900" y2="50450"/>
                        <a14:foregroundMark x1="52900" y1="50450" x2="53850" y2="50650"/>
                        <a14:foregroundMark x1="11750" y1="75550" x2="19650" y2="811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1494" y="3807094"/>
            <a:ext cx="2542865" cy="254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958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</TotalTime>
  <Words>572</Words>
  <Application>Microsoft Office PowerPoint</Application>
  <PresentationFormat>Panorámica</PresentationFormat>
  <Paragraphs>66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Tema de Office</vt:lpstr>
      <vt:lpstr>INFECCIONES RESPIRATORIAS AGUDAS (IRA)</vt:lpstr>
      <vt:lpstr>Antecedentes </vt:lpstr>
      <vt:lpstr>Personas susceptibles al contagio</vt:lpstr>
      <vt:lpstr>Modos de transmisión</vt:lpstr>
      <vt:lpstr>Signos y síntomas</vt:lpstr>
      <vt:lpstr>Signos de alarma en niños</vt:lpstr>
      <vt:lpstr>¿Cómo actuar ante la presentación de síntomas?</vt:lpstr>
      <vt:lpstr>Tratamiento y pronóstico</vt:lpstr>
      <vt:lpstr>Medidas de Prevención del contagio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CRUCES VELÁSQUEZ, CATALINA I.</cp:lastModifiedBy>
  <cp:revision>15</cp:revision>
  <dcterms:created xsi:type="dcterms:W3CDTF">2022-04-07T20:55:49Z</dcterms:created>
  <dcterms:modified xsi:type="dcterms:W3CDTF">2023-05-02T16:31:50Z</dcterms:modified>
</cp:coreProperties>
</file>